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337" r:id="rId4"/>
    <p:sldId id="336" r:id="rId5"/>
    <p:sldId id="341" r:id="rId6"/>
    <p:sldId id="340" r:id="rId7"/>
    <p:sldId id="343" r:id="rId8"/>
    <p:sldId id="344" r:id="rId9"/>
    <p:sldId id="342" r:id="rId10"/>
    <p:sldId id="345" r:id="rId11"/>
    <p:sldId id="346" r:id="rId12"/>
    <p:sldId id="347" r:id="rId13"/>
    <p:sldId id="348" r:id="rId14"/>
    <p:sldId id="34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5495"/>
          <a:stretch/>
        </p:blipFill>
        <p:spPr>
          <a:xfrm>
            <a:off x="0" y="0"/>
            <a:ext cx="12192000" cy="166035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73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968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3916"/>
          <a:stretch/>
        </p:blipFill>
        <p:spPr>
          <a:xfrm>
            <a:off x="-93245" y="0"/>
            <a:ext cx="6169192" cy="110690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3245" y="0"/>
            <a:ext cx="6169192" cy="6882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69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8483"/>
          <a:stretch/>
        </p:blipFill>
        <p:spPr>
          <a:xfrm>
            <a:off x="0" y="-1"/>
            <a:ext cx="12192000" cy="206943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4106"/>
          <a:stretch/>
        </p:blipFill>
        <p:spPr>
          <a:xfrm>
            <a:off x="0" y="0"/>
            <a:ext cx="12192000" cy="264694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0329"/>
          <a:stretch/>
        </p:blipFill>
        <p:spPr>
          <a:xfrm>
            <a:off x="0" y="-1"/>
            <a:ext cx="12192000" cy="320040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4017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84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89558" cy="6809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10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7601"/>
          <a:stretch/>
        </p:blipFill>
        <p:spPr>
          <a:xfrm>
            <a:off x="0" y="0"/>
            <a:ext cx="12192000" cy="52938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7031"/>
          <a:stretch/>
        </p:blipFill>
        <p:spPr>
          <a:xfrm>
            <a:off x="0" y="0"/>
            <a:ext cx="12192000" cy="140769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9835"/>
          <a:stretch/>
        </p:blipFill>
        <p:spPr>
          <a:xfrm>
            <a:off x="0" y="0"/>
            <a:ext cx="12192000" cy="299586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269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74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Terugblik vorige les:</a:t>
            </a:r>
          </a:p>
          <a:p>
            <a:r>
              <a:rPr lang="nl-NL" sz="2500" dirty="0" smtClean="0"/>
              <a:t>Hoeveelheidsconcurrentie.</a:t>
            </a:r>
          </a:p>
          <a:p>
            <a:r>
              <a:rPr lang="nl-NL" sz="2500" dirty="0" smtClean="0"/>
              <a:t>Wanneer ze concurreren/wanneer ze samenwerken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4.14 t/m 4.19</a:t>
            </a:r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8508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oligopolie: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8915" y="1251285"/>
            <a:ext cx="10250905" cy="4790078"/>
          </a:xfrm>
        </p:spPr>
        <p:txBody>
          <a:bodyPr>
            <a:noAutofit/>
          </a:bodyPr>
          <a:lstStyle/>
          <a:p>
            <a:r>
              <a:rPr lang="nl-NL" sz="2500" dirty="0" smtClean="0"/>
              <a:t>Aantal aanbieders: een paar (of het overgrootste gedeelte van de markt is in handen van een klein aantal aanbieders)</a:t>
            </a:r>
          </a:p>
          <a:p>
            <a:r>
              <a:rPr lang="nl-NL" sz="2500" dirty="0" smtClean="0"/>
              <a:t>Type product: kan zowel homogeen als heterogeen).</a:t>
            </a:r>
          </a:p>
          <a:p>
            <a:r>
              <a:rPr lang="nl-NL" sz="2500" dirty="0" smtClean="0"/>
              <a:t>Geen vrije toe en uittreding: schaalvoordelen en verzonken kosten spelen een belangrijke rol. (minder sprake van octrooien/patenten alleen bij productdifferentiatie)</a:t>
            </a:r>
          </a:p>
          <a:p>
            <a:r>
              <a:rPr lang="nl-NL" sz="2500" dirty="0" smtClean="0"/>
              <a:t>Doorzichtigheid van de markt: afhankelijk of er heterogene of homogene producten worden aangeboden. Homogeen = doorzichtig, heterogeen = ondoorzichtig.</a:t>
            </a:r>
          </a:p>
          <a:p>
            <a:r>
              <a:rPr lang="nl-NL" sz="2500" dirty="0" smtClean="0"/>
              <a:t>Invloed op de prijs als individuele aanbieder: redelijk veel.</a:t>
            </a:r>
          </a:p>
          <a:p>
            <a:r>
              <a:rPr lang="nl-NL" sz="2500" dirty="0" smtClean="0"/>
              <a:t>Wat zie je vaak: of de partijen concurreren met elkaar functioneert als markt van  monopolistische concurrentie, of de partijen werken samen functioneert het als een markt van monopolie.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96767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strategische variabelen.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Oligopolie kent veel dynamiek.</a:t>
            </a:r>
          </a:p>
          <a:p>
            <a:r>
              <a:rPr lang="nl-NL" sz="2500" dirty="0" smtClean="0"/>
              <a:t>Of er wordt geconcurreerd: prijzenoorlog, kent winnaars en verliezers.</a:t>
            </a:r>
          </a:p>
          <a:p>
            <a:r>
              <a:rPr lang="nl-NL" sz="2500" dirty="0" smtClean="0"/>
              <a:t>Of er wordt samengewerkt: kartelvorming, wettelijk verboden in EU en VS.</a:t>
            </a:r>
          </a:p>
          <a:p>
            <a:r>
              <a:rPr lang="nl-NL" sz="2500" dirty="0" smtClean="0"/>
              <a:t>Een tussenweg waarbij ze niet samenwerken maar ook geen prijzenoorlog starten is door productdifferentiatie.</a:t>
            </a:r>
          </a:p>
          <a:p>
            <a:r>
              <a:rPr lang="nl-NL" sz="2500" dirty="0" smtClean="0"/>
              <a:t>Proberen je eigen product onderscheidende kenmerken te geven.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007219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Hoeveelheidsconcurrentie.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In het boek hebben ze een homogeen duopolie.</a:t>
            </a:r>
          </a:p>
          <a:p>
            <a:r>
              <a:rPr lang="nl-NL" sz="2500" dirty="0" smtClean="0"/>
              <a:t>Dus kan er niet geconcurreerd worden op prijs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Ze gaan dus hoe dan ook een vergelijkbare prijs vragen:</a:t>
            </a:r>
          </a:p>
          <a:p>
            <a:r>
              <a:rPr lang="nl-NL" sz="2500" dirty="0" smtClean="0"/>
              <a:t>Ze kunnen kiezen om samen te werken </a:t>
            </a:r>
            <a:r>
              <a:rPr lang="nl-NL" sz="2500" dirty="0" smtClean="0">
                <a:sym typeface="Wingdings" panose="05000000000000000000" pitchFamily="2" charset="2"/>
              </a:rPr>
              <a:t> hoge prijs te vragen  hun aanbod te beperken.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Ze kunnen kiezen om elkaar te beconcurreren  lagere prijs tot stand  ze bieden zoveel mogelijk aan.</a:t>
            </a:r>
            <a:endParaRPr lang="nl-NL" sz="2500" dirty="0" smtClean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154654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4.14 t/m 4.16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8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Eerder klaar, verder met 4.17 t/m 4.19</a:t>
            </a:r>
          </a:p>
          <a:p>
            <a:r>
              <a:rPr lang="nl-NL" sz="2500" dirty="0" smtClean="0"/>
              <a:t>Kom je er niet uit, stel vragen.</a:t>
            </a:r>
          </a:p>
          <a:p>
            <a:r>
              <a:rPr lang="nl-NL" sz="2500" dirty="0" smtClean="0"/>
              <a:t>12 minuten de tijd.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4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4" y="195922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0550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0591"/>
          <a:stretch/>
        </p:blipFill>
        <p:spPr>
          <a:xfrm>
            <a:off x="0" y="0"/>
            <a:ext cx="12192000" cy="174457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2597"/>
          <a:stretch/>
        </p:blipFill>
        <p:spPr>
          <a:xfrm>
            <a:off x="0" y="1"/>
            <a:ext cx="12192000" cy="298383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426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20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1061"/>
          <a:stretch/>
        </p:blipFill>
        <p:spPr>
          <a:xfrm>
            <a:off x="0" y="0"/>
            <a:ext cx="6292516" cy="61361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6292516" cy="6864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34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4.17 t/m 4.19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8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Eerder klaar, verder met 4.20.</a:t>
            </a:r>
          </a:p>
          <a:p>
            <a:r>
              <a:rPr lang="nl-NL" sz="2500" dirty="0" smtClean="0"/>
              <a:t>Kom je er niet uit, stel vragen.</a:t>
            </a:r>
          </a:p>
          <a:p>
            <a:r>
              <a:rPr lang="nl-NL" sz="2500" dirty="0" smtClean="0"/>
              <a:t>12 minuten de tijd.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4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4" y="195922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71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473</TotalTime>
  <Words>348</Words>
  <Application>Microsoft Office PowerPoint</Application>
  <PresentationFormat>Breedbeeld</PresentationFormat>
  <Paragraphs>58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Arial</vt:lpstr>
      <vt:lpstr>Trebuchet MS</vt:lpstr>
      <vt:lpstr>Wingdings</vt:lpstr>
      <vt:lpstr>Wingdings 3</vt:lpstr>
      <vt:lpstr>Facet</vt:lpstr>
      <vt:lpstr>Welkom VWO 5.</vt:lpstr>
      <vt:lpstr>Agenda:</vt:lpstr>
      <vt:lpstr>Het oligopolie:</vt:lpstr>
      <vt:lpstr>De strategische variabelen.</vt:lpstr>
      <vt:lpstr>Hoeveelheidsconcurrentie.</vt:lpstr>
      <vt:lpstr>Maak opgave 4.14 t/m 4.16</vt:lpstr>
      <vt:lpstr>PowerPoint-presentatie</vt:lpstr>
      <vt:lpstr>PowerPoint-presentatie</vt:lpstr>
      <vt:lpstr>Maak opgave 4.17 t/m 4.19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76</cp:revision>
  <dcterms:created xsi:type="dcterms:W3CDTF">2017-08-27T09:00:36Z</dcterms:created>
  <dcterms:modified xsi:type="dcterms:W3CDTF">2017-09-17T07:45:12Z</dcterms:modified>
</cp:coreProperties>
</file>